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31"/>
  </p:sldMasterIdLst>
  <p:notesMasterIdLst>
    <p:notesMasterId r:id="rId82"/>
  </p:notesMasterIdLst>
  <p:handoutMasterIdLst>
    <p:handoutMasterId r:id="rId83"/>
  </p:handoutMasterIdLst>
  <p:sldIdLst>
    <p:sldId id="256" r:id="rId32"/>
    <p:sldId id="259" r:id="rId33"/>
    <p:sldId id="260" r:id="rId34"/>
    <p:sldId id="261" r:id="rId35"/>
    <p:sldId id="262" r:id="rId36"/>
    <p:sldId id="263" r:id="rId37"/>
    <p:sldId id="269" r:id="rId38"/>
    <p:sldId id="283" r:id="rId39"/>
    <p:sldId id="264" r:id="rId40"/>
    <p:sldId id="278" r:id="rId41"/>
    <p:sldId id="287" r:id="rId42"/>
    <p:sldId id="286" r:id="rId43"/>
    <p:sldId id="288" r:id="rId44"/>
    <p:sldId id="291" r:id="rId45"/>
    <p:sldId id="298" r:id="rId46"/>
    <p:sldId id="289" r:id="rId47"/>
    <p:sldId id="302" r:id="rId48"/>
    <p:sldId id="290" r:id="rId49"/>
    <p:sldId id="276" r:id="rId50"/>
    <p:sldId id="297" r:id="rId51"/>
    <p:sldId id="279" r:id="rId52"/>
    <p:sldId id="277" r:id="rId53"/>
    <p:sldId id="282" r:id="rId54"/>
    <p:sldId id="266" r:id="rId55"/>
    <p:sldId id="307" r:id="rId56"/>
    <p:sldId id="308" r:id="rId57"/>
    <p:sldId id="267" r:id="rId58"/>
    <p:sldId id="268" r:id="rId59"/>
    <p:sldId id="270" r:id="rId60"/>
    <p:sldId id="292" r:id="rId61"/>
    <p:sldId id="294" r:id="rId62"/>
    <p:sldId id="295" r:id="rId63"/>
    <p:sldId id="296" r:id="rId64"/>
    <p:sldId id="274" r:id="rId65"/>
    <p:sldId id="300" r:id="rId66"/>
    <p:sldId id="285" r:id="rId67"/>
    <p:sldId id="299" r:id="rId68"/>
    <p:sldId id="301" r:id="rId69"/>
    <p:sldId id="273" r:id="rId70"/>
    <p:sldId id="304" r:id="rId71"/>
    <p:sldId id="305" r:id="rId72"/>
    <p:sldId id="309" r:id="rId73"/>
    <p:sldId id="306" r:id="rId74"/>
    <p:sldId id="312" r:id="rId75"/>
    <p:sldId id="280" r:id="rId76"/>
    <p:sldId id="310" r:id="rId77"/>
    <p:sldId id="271" r:id="rId78"/>
    <p:sldId id="272" r:id="rId79"/>
    <p:sldId id="311" r:id="rId80"/>
    <p:sldId id="27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267"/>
            <p14:sldId id="268"/>
            <p14:sldId id="270"/>
            <p14:sldId id="292"/>
            <p14:sldId id="294"/>
            <p14:sldId id="295"/>
            <p14:sldId id="296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06"/>
            <p14:sldId id="312"/>
            <p14:sldId id="280"/>
            <p14:sldId id="310"/>
            <p14:sldId id="271"/>
            <p14:sldId id="272"/>
            <p14:sldId id="31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4" autoAdjust="0"/>
    <p:restoredTop sz="91705" autoAdjust="0"/>
  </p:normalViewPr>
  <p:slideViewPr>
    <p:cSldViewPr snapToGrid="0">
      <p:cViewPr>
        <p:scale>
          <a:sx n="75" d="100"/>
          <a:sy n="75" d="100"/>
        </p:scale>
        <p:origin x="42" y="4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presProps" Target="presProp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77" Type="http://schemas.openxmlformats.org/officeDocument/2006/relationships/slide" Target="slides/slide46.xml"/><Relationship Id="rId8" Type="http://schemas.openxmlformats.org/officeDocument/2006/relationships/customXml" Target="../customXml/item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80" Type="http://schemas.openxmlformats.org/officeDocument/2006/relationships/slide" Target="slides/slide49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customXml" Target="../customXml/item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handoutMaster" Target="handoutMasters/handoutMaster1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customXml" Target="../customXml/item10.xml"/><Relationship Id="rId31" Type="http://schemas.openxmlformats.org/officeDocument/2006/relationships/slideMaster" Target="slideMasters/slideMaster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7" Type="http://schemas.openxmlformats.org/officeDocument/2006/relationships/customXml" Target="../customXml/item7.xml"/><Relationship Id="rId71" Type="http://schemas.openxmlformats.org/officeDocument/2006/relationships/slide" Target="slides/slide40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tableStyles" Target="tableStyles.xml"/><Relationship Id="rId61" Type="http://schemas.openxmlformats.org/officeDocument/2006/relationships/slide" Target="slides/slide3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상점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1-42C2-9682-ABF098845E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성운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81-42C2-9682-ABF098845E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항성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81-42C2-9682-ABF098845E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적대 함선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12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81-42C2-9682-ABF098845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740416"/>
        <c:axId val="676762112"/>
      </c:barChart>
      <c:catAx>
        <c:axId val="87740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76762112"/>
        <c:crosses val="autoZero"/>
        <c:auto val="1"/>
        <c:lblAlgn val="ctr"/>
        <c:lblOffset val="100"/>
        <c:noMultiLvlLbl val="0"/>
      </c:catAx>
      <c:valAx>
        <c:axId val="676762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77404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4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</dgm:pt>
  </dgm:ptLst>
  <dgm:cxnLst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</dgm:pt>
  </dgm:ptLst>
  <dgm:cxnLst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4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지역</a:t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외계</a:t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EBA00-FA9E-48E9-A4CB-C438AFAB484C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3867-B7EE-4EE8-8BE3-8AF0DD0F2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80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A75E-F161-4D6D-8CDE-B9361D10A978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11CF1FC-DFE7-400F-9194-60D6E07F6BA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34F26D5-5D4B-4D89-81D5-B142E0219864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85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66F4C79-453F-40EC-A8C9-6BFB56D2E60B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A84DBE-0E2C-4EAD-85D2-6E5820C3F6B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957D-ACB4-4E20-8866-D1EEBF6D29E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662F-9C5E-4141-AC6E-6DFD72DFE01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8694-44BC-4A85-BE8F-D160D775137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2B74-3B7E-48FE-BC77-52D26342153E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0394-DD16-438E-BE21-8D6011D06E26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32D7-CA5C-48A7-A141-45E0920E677D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396B-05F5-4062-B2FE-41573C66D412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7AA0-D60D-4994-A7CD-2FF65294669B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CF74-377E-4136-9062-8A558AAD4A8A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0AC8-0E24-4400-A563-D523A3E3680B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6E9A-1B0F-4F5F-A945-E94F0C3BE56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9FC2-58CF-4EBF-92CF-F309E377AB3C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A1C7-B055-46DE-9D5E-3A2C9D59C3F9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9F91-5E7C-4FA6-91E2-FB8349E68CF5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B9FC-C5B6-4570-AB84-29A98F2FB07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8EC388-B8AD-41D3-9AE3-BEAE21196454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7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28.wdp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9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0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61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171105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39D9-C10E-48B4-8BFA-340D3BC13D6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144A-994E-448D-AD85-BFA0A365FBC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55DA-BF70-4377-A3EF-860ADEA88C7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995B-9DB2-42C8-81E6-9CA854F7FB0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9843-535B-4AC4-8F71-9337FA3827BD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66064230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3ED2-7FE3-4E6D-9C5F-607850BFFACB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9A42-A71F-4F26-963C-22F3D54E67A8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0299427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25F-D980-4DCB-86BF-02EA1116F41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667F3-18A0-4865-A814-977E0516002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F78F-B2EF-4F52-B5F2-1D92BD057B8F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B98F-21FA-4C3F-BC42-ED9878F292BE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1614-2823-4618-B584-39BF01E03BC4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1618-E130-43B4-AE96-CCC2C9D39EED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0681-AD4E-4627-BF67-75F603E1EAA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CB13-F4E7-40ED-AC7B-1A1AE3E2659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2017-12-14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586E85-FCC3-47CE-8557-A521263D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48000" contras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" y="1066801"/>
            <a:ext cx="7832116" cy="44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A63B-0BC8-4941-9D64-48ED20E59AEB}" type="datetime1">
              <a:rPr lang="ko-KR" altLang="en-US" smtClean="0"/>
              <a:t>2017-12-14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6DF255-4C58-4C9F-ABA2-1ECCC1881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3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 </a:t>
            </a:r>
            <a:r>
              <a:rPr lang="en-US" altLang="ko-KR" dirty="0"/>
              <a:t>- </a:t>
            </a:r>
            <a:r>
              <a:rPr lang="ko-KR" altLang="en-US" dirty="0"/>
              <a:t>마우스로 구매할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120741-A679-4741-908A-F89BF6C1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1271-5BA9-42AF-BB40-BD5E7AEDCAFF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9890-5F1C-4D1C-808E-A217F2D31318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50C4-E9F2-4443-BEF5-D2A7C367227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B772-BDEE-4776-9EB2-49864B94FBC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5A2E-E524-410E-BCF5-B8D228C3CDD5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AD1C-E33B-445D-BC26-7B181025E2A9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06D5-6CDF-4D7A-95CD-4F00568073E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E941-7048-470E-8ABD-F0A0DC80066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7A17-1322-43EB-9076-2A5DDF084E6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B7C8-667A-4FEB-9415-C704F3C885A1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796-AEB0-4B80-8897-9C3D1F9521AE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39B-C864-4B8D-9829-9B287FCF916E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63165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게임 내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8DA4-8CB4-4D9D-BE78-124E4134A40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B0-C30B-418D-9A9B-715C3DE1B68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8269-D88A-401B-BEDE-E8D62EB47F2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구역은 한 행성계에 포함되는 점 이다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13F6-B21B-4698-8FA6-57E78A18A5E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95D3-30C4-4AEE-A080-B0D82EAD3F5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450009"/>
              </p:ext>
            </p:extLst>
          </p:nvPr>
        </p:nvGraphicFramePr>
        <p:xfrm>
          <a:off x="681343" y="1066800"/>
          <a:ext cx="7827660" cy="47056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565532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3781392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우두머리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무작위 종족 기함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흩어진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최종 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F8D3-C252-40EE-976B-64C888ECEC22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 진행에 따른 구역 종류 별 출몰 빈도 그래프 </a:t>
            </a:r>
            <a:r>
              <a:rPr lang="en-US" altLang="ko-KR" dirty="0"/>
              <a:t> (</a:t>
            </a:r>
            <a:r>
              <a:rPr lang="ko-KR" altLang="en-US" dirty="0"/>
              <a:t>한 맵 당 평균 출몰 수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2017-12-14</a:t>
            </a:fld>
            <a:endParaRPr lang="ko-KR" alt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844223974"/>
              </p:ext>
            </p:extLst>
          </p:nvPr>
        </p:nvGraphicFramePr>
        <p:xfrm>
          <a:off x="956235" y="1009775"/>
          <a:ext cx="7380942" cy="45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</a:t>
            </a:r>
            <a:r>
              <a:rPr lang="en-US" altLang="ko-KR" dirty="0"/>
              <a:t>– </a:t>
            </a:r>
            <a:r>
              <a:rPr lang="ko-KR" altLang="en-US" dirty="0"/>
              <a:t>구역 수는 </a:t>
            </a:r>
            <a:r>
              <a:rPr lang="en-US" altLang="ko-KR" dirty="0"/>
              <a:t>3</a:t>
            </a:r>
            <a:r>
              <a:rPr lang="ko-KR" altLang="en-US" dirty="0"/>
              <a:t>개 이내에서 편차가 있음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22136"/>
              </p:ext>
            </p:extLst>
          </p:nvPr>
        </p:nvGraphicFramePr>
        <p:xfrm>
          <a:off x="685800" y="1066798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1565532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2346068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2350528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  <a:gridCol w="1565532">
                  <a:extLst>
                    <a:ext uri="{9D8B030D-6E8A-4147-A177-3AD203B41FA5}">
                      <a16:colId xmlns:a16="http://schemas.microsoft.com/office/drawing/2014/main" val="3858639573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플레이어 수입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스테이지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행성 계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 개수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스테이지 당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최대 구역 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10000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600" dirty="0"/>
                        <a:t>한 맵 당 </a:t>
                      </a:r>
                      <a:r>
                        <a:rPr lang="en-US" altLang="ko-KR" sz="1600" dirty="0"/>
                        <a:t>1100 </a:t>
                      </a:r>
                      <a:r>
                        <a:rPr lang="ko-KR" altLang="en-US" sz="1600" dirty="0"/>
                        <a:t>원</a:t>
                      </a:r>
                      <a:endParaRPr lang="en-US" altLang="ko-KR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 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120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20000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600" dirty="0"/>
                        <a:t>한 맵 당 </a:t>
                      </a:r>
                      <a:r>
                        <a:rPr lang="en-US" altLang="ko-KR" sz="1600" dirty="0"/>
                        <a:t>1666 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180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151000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1800" dirty="0"/>
                        <a:t>한 맵 당 </a:t>
                      </a:r>
                      <a:r>
                        <a:rPr lang="en-US" altLang="ko-KR" sz="1800" dirty="0"/>
                        <a:t>1666 </a:t>
                      </a:r>
                      <a:r>
                        <a:rPr lang="ko-KR" altLang="en-US" sz="1800" dirty="0"/>
                        <a:t>원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15  ~ 18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 144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10000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1800" dirty="0"/>
                        <a:t>한 맵 당 </a:t>
                      </a:r>
                      <a:r>
                        <a:rPr lang="en-US" altLang="ko-KR" sz="1800" dirty="0"/>
                        <a:t>1000 </a:t>
                      </a:r>
                      <a:r>
                        <a:rPr lang="ko-KR" altLang="en-US" sz="1800" dirty="0"/>
                        <a:t>원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~ 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80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51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시스템 기획과 레벨 디자인의 방식은 같으나 대게 시스템은 눈에 보이지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시스템 기획이 최우선이다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레벨 디자인에선 기획자의 의도가 명확하게 보여야 한다</a:t>
            </a:r>
            <a:r>
              <a:rPr lang="en-US" altLang="ko-KR" dirty="0"/>
              <a:t>. </a:t>
            </a:r>
            <a:r>
              <a:rPr lang="ko-KR" altLang="en-US" dirty="0"/>
              <a:t>가정을 두는 데에 시작과 끝이 어디인가를 알아야 한다</a:t>
            </a:r>
            <a:r>
              <a:rPr lang="en-US" altLang="ko-KR" dirty="0"/>
              <a:t>. </a:t>
            </a:r>
            <a:r>
              <a:rPr lang="ko-KR" altLang="en-US" dirty="0"/>
              <a:t>주먹구구 식으로 하지 말고 시스템에 맞춘다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하는 구획 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를 먼저 소개하는 것이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전투는 제일 중요하다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중 의도를 벗어난 행동을 막는 방책</a:t>
            </a:r>
            <a:r>
              <a:rPr lang="en-US" altLang="ko-KR" dirty="0"/>
              <a:t>: </a:t>
            </a:r>
            <a:r>
              <a:rPr lang="ko-KR" altLang="en-US" dirty="0"/>
              <a:t>방책이 다양하면 플레이 방식도 다양해진다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플레이어 소유 자원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en-US" altLang="ko-KR" dirty="0"/>
              <a:t>) -&gt; </a:t>
            </a:r>
            <a:r>
              <a:rPr lang="ko-KR" altLang="en-US" dirty="0"/>
              <a:t>어떤 단위</a:t>
            </a:r>
            <a:r>
              <a:rPr lang="en-US" altLang="ko-KR" dirty="0"/>
              <a:t>(</a:t>
            </a:r>
            <a:r>
              <a:rPr lang="ko-KR" altLang="en-US" dirty="0"/>
              <a:t>소유 유닛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r>
              <a:rPr lang="en-US" altLang="ko-KR" dirty="0"/>
              <a:t>)=</a:t>
            </a:r>
            <a:r>
              <a:rPr lang="ko-KR" altLang="en-US" dirty="0"/>
              <a:t>공격력 </a:t>
            </a:r>
            <a:r>
              <a:rPr lang="en-US" altLang="ko-KR" dirty="0"/>
              <a:t>-&gt; </a:t>
            </a:r>
            <a:r>
              <a:rPr lang="ko-KR" altLang="en-US" dirty="0"/>
              <a:t>피해 량</a:t>
            </a:r>
            <a:r>
              <a:rPr lang="en-US" altLang="ko-KR" dirty="0"/>
              <a:t>=</a:t>
            </a:r>
            <a:r>
              <a:rPr lang="ko-KR" altLang="en-US" dirty="0"/>
              <a:t>공격력</a:t>
            </a:r>
            <a:r>
              <a:rPr lang="en-US" altLang="ko-KR" dirty="0"/>
              <a:t>-</a:t>
            </a:r>
            <a:r>
              <a:rPr lang="ko-KR" altLang="en-US" dirty="0"/>
              <a:t>방어력 </a:t>
            </a:r>
            <a:r>
              <a:rPr lang="en-US" altLang="ko-KR" dirty="0"/>
              <a:t>-&gt; </a:t>
            </a:r>
            <a:r>
              <a:rPr lang="ko-KR" altLang="en-US" dirty="0"/>
              <a:t>체력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현질 </a:t>
            </a:r>
            <a:r>
              <a:rPr lang="en-US" altLang="ko-KR" dirty="0"/>
              <a:t>-&gt; </a:t>
            </a:r>
            <a:r>
              <a:rPr lang="ko-KR" altLang="en-US" dirty="0"/>
              <a:t>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함선</a:t>
            </a:r>
            <a:r>
              <a:rPr lang="en-US" altLang="ko-KR" dirty="0"/>
              <a:t>: </a:t>
            </a:r>
            <a:r>
              <a:rPr lang="ko-KR" altLang="en-US" dirty="0"/>
              <a:t>무기 가동 애니메이션</a:t>
            </a:r>
            <a:r>
              <a:rPr lang="en-US" altLang="ko-KR" dirty="0"/>
              <a:t>, </a:t>
            </a:r>
            <a:r>
              <a:rPr lang="ko-KR" altLang="en-US" dirty="0"/>
              <a:t>피격 시 진동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보호막 바도 진동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81B95-A74D-4514-BFDC-7ACB705B9254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312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738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C0AE-5AB8-4F6E-9EC1-19A00A3BFB21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03D97-0FDF-4173-A7A5-26160218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D6A1C-2ED4-41C3-B209-4AFCEB490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25842-A304-4917-BFC4-B048DA11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A9AE8-C305-4247-A6EF-2E7084F0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E04F1-6DB1-4553-828D-6E3C1B0A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15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9C04-5831-41BB-AB11-8D8FB6DE1477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1A31-AACB-4ECE-A884-486327193D4C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</a:t>
            </a:r>
            <a:r>
              <a:rPr lang="en-US" altLang="ko-KR" dirty="0"/>
              <a:t>… </a:t>
            </a:r>
            <a:r>
              <a:rPr lang="ko-KR" altLang="en-US" dirty="0"/>
              <a:t>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빚이 많아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82BC-D96D-4804-A585-5578F7A88680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36D0-A4EA-424D-A4A0-88B956EEFC8A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E2D9B-BE9E-45AF-83BF-5853F3C03C28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3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3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30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5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7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20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30.xml><?xml version="1.0" encoding="utf-8"?>
<ds:datastoreItem xmlns:ds="http://schemas.openxmlformats.org/officeDocument/2006/customXml" ds:itemID="{25A641AB-E619-432E-84C3-B84BB05EC0C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3193</TotalTime>
  <Words>2466</Words>
  <Application>Microsoft Office PowerPoint</Application>
  <PresentationFormat>와이드스크린</PresentationFormat>
  <Paragraphs>932</Paragraphs>
  <Slides>50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Arial</vt:lpstr>
      <vt:lpstr>Continuum Light</vt:lpstr>
      <vt:lpstr>맑은 고딕</vt:lpstr>
      <vt:lpstr>-윤고딕310</vt:lpstr>
      <vt:lpstr>-윤고딕320</vt:lpstr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(3)</vt:lpstr>
      <vt:lpstr> 항해 (4)</vt:lpstr>
      <vt:lpstr> 항해 (5)</vt:lpstr>
      <vt:lpstr> 진행 개요</vt:lpstr>
      <vt:lpstr> 항해 (6)</vt:lpstr>
      <vt:lpstr> 전투</vt:lpstr>
      <vt:lpstr> 교역</vt:lpstr>
      <vt:lpstr>PowerPoint 프레젠테이션</vt:lpstr>
      <vt:lpstr>3 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게임 기획</dc:subject>
  <dc:creator>Iconer J</dc:creator>
  <cp:lastModifiedBy>Iconer J</cp:lastModifiedBy>
  <cp:revision>174</cp:revision>
  <dcterms:created xsi:type="dcterms:W3CDTF">2017-11-29T02:45:16Z</dcterms:created>
  <dcterms:modified xsi:type="dcterms:W3CDTF">2017-12-14T21:06:23Z</dcterms:modified>
  <cp:category>기획서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